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64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B7A"/>
    <a:srgbClr val="FFFFFF"/>
    <a:srgbClr val="F7F9FC"/>
    <a:srgbClr val="DBE3EE"/>
    <a:srgbClr val="8FAADC"/>
    <a:srgbClr val="FA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96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AE04B-0FEE-48AC-B56A-4DF6B364979E}" type="datetimeFigureOut">
              <a:rPr lang="zh-CN" altLang="en-US" smtClean="0"/>
              <a:t>2026/7/5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73900-7256-4C43-AAD5-069FF749D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55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9CC50-3046-08FC-E3B5-23701DA6B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6293773-E1E9-CEE3-9A1C-E8B3C43B0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C433179-4B2B-74D2-01E6-4F4063EBA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1E2E83-AC05-1E10-DDCA-E63B4F604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73900-7256-4C43-AAD5-069FF749DD8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82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F4A08-AF48-7F66-C3BB-ED43A6DD3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_corrector_logo.png">
            <a:extLst>
              <a:ext uri="{FF2B5EF4-FFF2-40B4-BE49-F238E27FC236}">
                <a16:creationId xmlns:a16="http://schemas.microsoft.com/office/drawing/2014/main" id="{5073C6C4-E6A4-497E-70D6-FA4ECC508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711" y="1920249"/>
            <a:ext cx="2256314" cy="2256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1289C1-9F54-C46C-5FFB-D2D1624CAB4F}"/>
              </a:ext>
            </a:extLst>
          </p:cNvPr>
          <p:cNvSpPr txBox="1"/>
          <p:nvPr/>
        </p:nvSpPr>
        <p:spPr>
          <a:xfrm>
            <a:off x="3619025" y="2133370"/>
            <a:ext cx="7955279" cy="685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5000" b="1" dirty="0">
                <a:solidFill>
                  <a:srgbClr val="173B68"/>
                </a:solidFill>
                <a:latin typeface="Georgia"/>
              </a:rPr>
              <a:t>VLA-Corrector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6535C-E547-034D-3F1A-928F4AAD2EE2}"/>
              </a:ext>
            </a:extLst>
          </p:cNvPr>
          <p:cNvSpPr txBox="1"/>
          <p:nvPr/>
        </p:nvSpPr>
        <p:spPr>
          <a:xfrm>
            <a:off x="3664745" y="2940579"/>
            <a:ext cx="7772400" cy="7863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17202A"/>
                </a:solidFill>
                <a:latin typeface="Arial"/>
              </a:rPr>
              <a:t>Lightweight Detect-and-Correct Inference
for Adaptive Action Horizon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7FD60-B577-CCF2-762F-0CC2ED504CA8}"/>
              </a:ext>
            </a:extLst>
          </p:cNvPr>
          <p:cNvSpPr txBox="1"/>
          <p:nvPr/>
        </p:nvSpPr>
        <p:spPr>
          <a:xfrm>
            <a:off x="3286098" y="4787355"/>
            <a:ext cx="53480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100" b="0" dirty="0">
                <a:solidFill>
                  <a:srgbClr val="5F6B7A"/>
                </a:solidFill>
                <a:latin typeface="Arial"/>
              </a:rPr>
              <a:t>Code: github.com/ZJU-</a:t>
            </a:r>
            <a:r>
              <a:rPr sz="1100" b="0" dirty="0" err="1">
                <a:solidFill>
                  <a:srgbClr val="5F6B7A"/>
                </a:solidFill>
                <a:latin typeface="Arial"/>
              </a:rPr>
              <a:t>OmniAI</a:t>
            </a:r>
            <a:r>
              <a:rPr sz="1100" b="0" dirty="0">
                <a:solidFill>
                  <a:srgbClr val="5F6B7A"/>
                </a:solidFill>
                <a:latin typeface="Arial"/>
              </a:rPr>
              <a:t>/</a:t>
            </a:r>
            <a:r>
              <a:rPr sz="1100" b="0" dirty="0" err="1">
                <a:solidFill>
                  <a:srgbClr val="5F6B7A"/>
                </a:solidFill>
                <a:latin typeface="Arial"/>
              </a:rPr>
              <a:t>vla</a:t>
            </a:r>
            <a:r>
              <a:rPr sz="1100" b="0" dirty="0">
                <a:solidFill>
                  <a:srgbClr val="5F6B7A"/>
                </a:solidFill>
                <a:latin typeface="Arial"/>
              </a:rPr>
              <a:t>-corrector   ·   </a:t>
            </a:r>
            <a:r>
              <a:rPr sz="1100" b="0" dirty="0" err="1">
                <a:solidFill>
                  <a:srgbClr val="5F6B7A"/>
                </a:solidFill>
                <a:latin typeface="Arial"/>
              </a:rPr>
              <a:t>arXiv</a:t>
            </a:r>
            <a:r>
              <a:rPr sz="1100" b="0" dirty="0">
                <a:solidFill>
                  <a:srgbClr val="5F6B7A"/>
                </a:solidFill>
                <a:latin typeface="Arial"/>
              </a:rPr>
              <a:t>: arxiv.org/abs/2607.01804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2E449F6-0B61-C25B-9F58-A89D1675AAC3}"/>
              </a:ext>
            </a:extLst>
          </p:cNvPr>
          <p:cNvSpPr txBox="1"/>
          <p:nvPr/>
        </p:nvSpPr>
        <p:spPr>
          <a:xfrm>
            <a:off x="2135304" y="3944029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2000" dirty="0">
                <a:solidFill>
                  <a:srgbClr val="0070C0"/>
                </a:solidFill>
              </a:rPr>
              <a:t>Yi Pan, Miao Pan, Qi Lu, Jiaming Huang, Man Zhang, Siteng Huang, Xin Li, Jie Zhang, Yongliang Shen, Xuhong Zhang, Wenqi Zhang 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4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384048"/>
            <a:ext cx="201168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 dirty="0">
                <a:solidFill>
                  <a:srgbClr val="2F5F9F"/>
                </a:solidFill>
                <a:latin typeface="Arial"/>
              </a:rPr>
              <a:t>01  MOTIVATION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" y="658368"/>
            <a:ext cx="1060704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 dirty="0">
                <a:solidFill>
                  <a:srgbClr val="17202A"/>
                </a:solidFill>
                <a:latin typeface="Georgia"/>
              </a:rPr>
              <a:t>Open-loop VLA execution leaves blind spots.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92A35A-D96D-A408-3920-85D2B0643897}"/>
              </a:ext>
            </a:extLst>
          </p:cNvPr>
          <p:cNvSpPr txBox="1"/>
          <p:nvPr/>
        </p:nvSpPr>
        <p:spPr>
          <a:xfrm>
            <a:off x="659622" y="2287982"/>
            <a:ext cx="64641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</a:rPr>
              <a:t>Action chunks make VLA execution efficient, but also open-loop.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zh-C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</a:rPr>
              <a:t>When unexpected drift occurs, the robot may keep executing stale actions.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endParaRPr lang="en-US" altLang="zh-C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</a:rPr>
              <a:t>This blind spot can turn small errors into task failure.</a:t>
            </a:r>
            <a:r>
              <a:rPr lang="zh-CN" altLang="zh-CN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失败demo">
            <a:hlinkClick r:id="" action="ppaction://media"/>
            <a:extLst>
              <a:ext uri="{FF2B5EF4-FFF2-40B4-BE49-F238E27FC236}">
                <a16:creationId xmlns:a16="http://schemas.microsoft.com/office/drawing/2014/main" id="{E9DF002C-A9A4-92F3-786A-0EAC54DFF0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6101" y="2653125"/>
            <a:ext cx="3891646" cy="218905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038089C-E0BF-6118-19DB-3514118456D9}"/>
              </a:ext>
            </a:extLst>
          </p:cNvPr>
          <p:cNvSpPr txBox="1"/>
          <p:nvPr/>
        </p:nvSpPr>
        <p:spPr>
          <a:xfrm>
            <a:off x="7782503" y="22341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Task failed because of stale 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6F8AD-DD60-EDF4-8582-CCE6E8CED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BE013C-CE91-F636-AE2D-35D62F15FB90}"/>
              </a:ext>
            </a:extLst>
          </p:cNvPr>
          <p:cNvSpPr txBox="1"/>
          <p:nvPr/>
        </p:nvSpPr>
        <p:spPr>
          <a:xfrm>
            <a:off x="594360" y="384048"/>
            <a:ext cx="201168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 dirty="0">
                <a:solidFill>
                  <a:srgbClr val="2F5F9F"/>
                </a:solidFill>
                <a:latin typeface="Arial"/>
              </a:rPr>
              <a:t>01  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F25CA-6FDE-5E1A-AFFD-A16E8BEEC2C6}"/>
              </a:ext>
            </a:extLst>
          </p:cNvPr>
          <p:cNvSpPr txBox="1"/>
          <p:nvPr/>
        </p:nvSpPr>
        <p:spPr>
          <a:xfrm>
            <a:off x="594360" y="658368"/>
            <a:ext cx="1108027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17202A"/>
                </a:solidFill>
                <a:latin typeface="Georgia"/>
              </a:rPr>
              <a:t>Action horizon brings performance-efficiency trade-off</a:t>
            </a:r>
            <a:endParaRPr sz="3000" b="1" dirty="0">
              <a:solidFill>
                <a:srgbClr val="17202A"/>
              </a:solidFill>
              <a:latin typeface="Georgia"/>
            </a:endParaRPr>
          </a:p>
        </p:txBody>
      </p:sp>
      <p:pic>
        <p:nvPicPr>
          <p:cNvPr id="4" name="Picture 3" descr="teaser_open_loop_vs_closed_loop.png">
            <a:extLst>
              <a:ext uri="{FF2B5EF4-FFF2-40B4-BE49-F238E27FC236}">
                <a16:creationId xmlns:a16="http://schemas.microsoft.com/office/drawing/2014/main" id="{25129EC3-3CC0-FF60-DEE0-17711E37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82506"/>
            <a:ext cx="8868521" cy="3716716"/>
          </a:xfrm>
          <a:prstGeom prst="rect">
            <a:avLst/>
          </a:prstGeom>
          <a:ln w="19050">
            <a:noFill/>
          </a:ln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5F18C868-EF10-86AA-B57E-F6540CEC12C5}"/>
              </a:ext>
            </a:extLst>
          </p:cNvPr>
          <p:cNvGrpSpPr/>
          <p:nvPr/>
        </p:nvGrpSpPr>
        <p:grpSpPr>
          <a:xfrm>
            <a:off x="658156" y="5386560"/>
            <a:ext cx="4949492" cy="1111579"/>
            <a:chOff x="480201" y="5390124"/>
            <a:chExt cx="4949492" cy="111157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FD4246CB-C4F2-6825-2EBD-0FDDC0DC14E3}"/>
                </a:ext>
              </a:extLst>
            </p:cNvPr>
            <p:cNvSpPr/>
            <p:nvPr/>
          </p:nvSpPr>
          <p:spPr>
            <a:xfrm>
              <a:off x="480201" y="5390124"/>
              <a:ext cx="4949492" cy="1111579"/>
            </a:xfrm>
            <a:prstGeom prst="roundRect">
              <a:avLst>
                <a:gd name="adj" fmla="val 15437"/>
              </a:avLst>
            </a:prstGeom>
            <a:solidFill>
              <a:srgbClr val="FFFFFF"/>
            </a:solidFill>
            <a:ln w="19050">
              <a:solidFill>
                <a:srgbClr val="DBE3E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894522-6E6D-664E-2161-7B73F64399AC}"/>
                </a:ext>
              </a:extLst>
            </p:cNvPr>
            <p:cNvSpPr txBox="1"/>
            <p:nvPr/>
          </p:nvSpPr>
          <p:spPr>
            <a:xfrm>
              <a:off x="686136" y="5899762"/>
              <a:ext cx="453762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sz="1500" b="0" dirty="0">
                  <a:solidFill>
                    <a:srgbClr val="5F6B7A"/>
                  </a:solidFill>
                  <a:latin typeface="Arial"/>
                </a:rPr>
                <a:t>Efficient VLA calls, but queued actions can become stale after drift.</a:t>
              </a:r>
              <a:r>
                <a:rPr lang="en-US" sz="1500" b="0" dirty="0">
                  <a:solidFill>
                    <a:srgbClr val="5F6B7A"/>
                  </a:solidFill>
                  <a:latin typeface="Arial"/>
                </a:rPr>
                <a:t> </a:t>
              </a:r>
              <a:endParaRPr sz="1500" b="0" dirty="0">
                <a:solidFill>
                  <a:srgbClr val="5F6B7A"/>
                </a:solidFill>
                <a:latin typeface="Arial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1AF691D-6F83-E6B7-3134-1AD4149C635F}"/>
                </a:ext>
              </a:extLst>
            </p:cNvPr>
            <p:cNvSpPr txBox="1"/>
            <p:nvPr/>
          </p:nvSpPr>
          <p:spPr>
            <a:xfrm>
              <a:off x="703131" y="5516253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Long action horizon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1F5DF8A-F8D8-CB19-FCFA-071CC34A56F2}"/>
              </a:ext>
            </a:extLst>
          </p:cNvPr>
          <p:cNvGrpSpPr/>
          <p:nvPr/>
        </p:nvGrpSpPr>
        <p:grpSpPr>
          <a:xfrm>
            <a:off x="6443294" y="5390123"/>
            <a:ext cx="7277579" cy="1111579"/>
            <a:chOff x="6251908" y="5371237"/>
            <a:chExt cx="7277579" cy="1111579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6239F05A-5608-0A19-573B-14641C1C6C90}"/>
                </a:ext>
              </a:extLst>
            </p:cNvPr>
            <p:cNvSpPr/>
            <p:nvPr/>
          </p:nvSpPr>
          <p:spPr>
            <a:xfrm>
              <a:off x="6251908" y="5371237"/>
              <a:ext cx="4949492" cy="1111579"/>
            </a:xfrm>
            <a:prstGeom prst="roundRect">
              <a:avLst>
                <a:gd name="adj" fmla="val 13523"/>
              </a:avLst>
            </a:prstGeom>
            <a:solidFill>
              <a:srgbClr val="FAFBFD"/>
            </a:solidFill>
            <a:ln w="19050">
              <a:solidFill>
                <a:srgbClr val="DBE3E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0DEAFBE-23B5-1043-5A57-AA9C385A7E9E}"/>
                </a:ext>
              </a:extLst>
            </p:cNvPr>
            <p:cNvSpPr txBox="1"/>
            <p:nvPr/>
          </p:nvSpPr>
          <p:spPr>
            <a:xfrm>
              <a:off x="6511999" y="5945913"/>
              <a:ext cx="701748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rgbClr val="5F6B7A"/>
                  </a:solidFill>
                  <a:latin typeface="Arial"/>
                </a:rPr>
                <a:t>More reactive, but expensive for large VLA policies.</a:t>
              </a:r>
              <a:endParaRPr lang="zh-CN" altLang="en-US" sz="15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64D3CD1-90D0-3CC8-8306-A85B0F169102}"/>
                </a:ext>
              </a:extLst>
            </p:cNvPr>
            <p:cNvSpPr txBox="1"/>
            <p:nvPr/>
          </p:nvSpPr>
          <p:spPr>
            <a:xfrm>
              <a:off x="6511999" y="5540221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Per-step replanning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40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384048"/>
            <a:ext cx="164592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>
                <a:solidFill>
                  <a:srgbClr val="2F5F9F"/>
                </a:solidFill>
                <a:latin typeface="Arial"/>
              </a:rPr>
              <a:t>02 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" y="658368"/>
            <a:ext cx="107899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 dirty="0">
                <a:solidFill>
                  <a:srgbClr val="17202A"/>
                </a:solidFill>
                <a:latin typeface="Georgia"/>
              </a:rPr>
              <a:t>Detect drift, truncate stale chunks, guide recovery.</a:t>
            </a:r>
          </a:p>
        </p:txBody>
      </p:sp>
      <p:pic>
        <p:nvPicPr>
          <p:cNvPr id="4" name="Picture 3" descr="method_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06" y="1328445"/>
            <a:ext cx="9002510" cy="39120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92A09A12-C4BB-145E-DB4B-64087CA19413}"/>
              </a:ext>
            </a:extLst>
          </p:cNvPr>
          <p:cNvGrpSpPr/>
          <p:nvPr/>
        </p:nvGrpSpPr>
        <p:grpSpPr>
          <a:xfrm>
            <a:off x="4351891" y="5453323"/>
            <a:ext cx="3970490" cy="1175510"/>
            <a:chOff x="480201" y="5190252"/>
            <a:chExt cx="5458863" cy="1451859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E6AC364-9A06-0125-EC99-2BB815F7C91A}"/>
                </a:ext>
              </a:extLst>
            </p:cNvPr>
            <p:cNvSpPr/>
            <p:nvPr/>
          </p:nvSpPr>
          <p:spPr>
            <a:xfrm>
              <a:off x="480201" y="5190252"/>
              <a:ext cx="4949492" cy="1311452"/>
            </a:xfrm>
            <a:prstGeom prst="roundRect">
              <a:avLst>
                <a:gd name="adj" fmla="val 15437"/>
              </a:avLst>
            </a:prstGeom>
            <a:solidFill>
              <a:srgbClr val="FFFFFF"/>
            </a:solidFill>
            <a:ln w="19050">
              <a:solidFill>
                <a:srgbClr val="DBE3E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FEB5B93-5253-366C-1429-E6F86786CFA0}"/>
                </a:ext>
              </a:extLst>
            </p:cNvPr>
            <p:cNvSpPr txBox="1"/>
            <p:nvPr/>
          </p:nvSpPr>
          <p:spPr>
            <a:xfrm>
              <a:off x="1364716" y="5330659"/>
              <a:ext cx="4574348" cy="131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rgbClr val="17202A"/>
                  </a:solidFill>
                  <a:latin typeface="Arial"/>
                </a:rPr>
                <a:t>Latent-space Vision Monitor detects persistent visual dynamics mismatch.</a:t>
              </a:r>
            </a:p>
            <a:p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1A9521B-D665-145D-BB3D-ECAC04FB0E10}"/>
              </a:ext>
            </a:extLst>
          </p:cNvPr>
          <p:cNvGrpSpPr/>
          <p:nvPr/>
        </p:nvGrpSpPr>
        <p:grpSpPr>
          <a:xfrm>
            <a:off x="334997" y="5444223"/>
            <a:ext cx="3600000" cy="1184613"/>
            <a:chOff x="334997" y="5444223"/>
            <a:chExt cx="3600000" cy="118461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BC194C0-62F2-C6E4-3E45-24A9082F7575}"/>
                </a:ext>
              </a:extLst>
            </p:cNvPr>
            <p:cNvGrpSpPr/>
            <p:nvPr/>
          </p:nvGrpSpPr>
          <p:grpSpPr>
            <a:xfrm>
              <a:off x="334997" y="5444223"/>
              <a:ext cx="3600000" cy="1184613"/>
              <a:chOff x="480201" y="5190250"/>
              <a:chExt cx="4949492" cy="1463101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438A3728-D1D0-F203-785D-C2C95DBBF573}"/>
                  </a:ext>
                </a:extLst>
              </p:cNvPr>
              <p:cNvSpPr/>
              <p:nvPr/>
            </p:nvSpPr>
            <p:spPr>
              <a:xfrm>
                <a:off x="480201" y="5190250"/>
                <a:ext cx="4949492" cy="1311453"/>
              </a:xfrm>
              <a:prstGeom prst="roundRect">
                <a:avLst>
                  <a:gd name="adj" fmla="val 15437"/>
                </a:avLst>
              </a:prstGeom>
              <a:solidFill>
                <a:srgbClr val="FFFFFF"/>
              </a:solidFill>
              <a:ln w="19050">
                <a:solidFill>
                  <a:srgbClr val="DBE3E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4A752B8-7FF6-E1FD-9519-27E2596A5128}"/>
                  </a:ext>
                </a:extLst>
              </p:cNvPr>
              <p:cNvSpPr txBox="1"/>
              <p:nvPr/>
            </p:nvSpPr>
            <p:spPr>
              <a:xfrm>
                <a:off x="1400993" y="5341899"/>
                <a:ext cx="3803489" cy="131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500" b="1" dirty="0">
                    <a:solidFill>
                      <a:srgbClr val="17202A"/>
                    </a:solidFill>
                    <a:latin typeface="Arial"/>
                  </a:rPr>
                  <a:t>Frozen VLA backbone with an external latent dynamics corrector.</a:t>
                </a:r>
              </a:p>
              <a:p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0384409-1DD3-546B-7118-3E80DEE9E29F}"/>
                </a:ext>
              </a:extLst>
            </p:cNvPr>
            <p:cNvSpPr txBox="1"/>
            <p:nvPr/>
          </p:nvSpPr>
          <p:spPr>
            <a:xfrm>
              <a:off x="521132" y="5567006"/>
              <a:ext cx="441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DADC637F-34BE-3BC7-9D7A-9F994A9AB3A9}"/>
              </a:ext>
            </a:extLst>
          </p:cNvPr>
          <p:cNvSpPr txBox="1"/>
          <p:nvPr/>
        </p:nvSpPr>
        <p:spPr>
          <a:xfrm>
            <a:off x="4515697" y="5567007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B5FA802-9CFE-D1C2-D81F-B3CDDA869694}"/>
              </a:ext>
            </a:extLst>
          </p:cNvPr>
          <p:cNvGrpSpPr/>
          <p:nvPr/>
        </p:nvGrpSpPr>
        <p:grpSpPr>
          <a:xfrm>
            <a:off x="8407291" y="5453323"/>
            <a:ext cx="3641495" cy="1175510"/>
            <a:chOff x="8407291" y="5453323"/>
            <a:chExt cx="3641495" cy="117551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F3C0CA6-FB0E-4885-F3AA-716728CEFCF4}"/>
                </a:ext>
              </a:extLst>
            </p:cNvPr>
            <p:cNvGrpSpPr/>
            <p:nvPr/>
          </p:nvGrpSpPr>
          <p:grpSpPr>
            <a:xfrm>
              <a:off x="8407291" y="5453323"/>
              <a:ext cx="3641495" cy="1175510"/>
              <a:chOff x="480201" y="5228296"/>
              <a:chExt cx="3641495" cy="1175510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89ACB09B-35ED-5B75-AB4E-6D5994FAE8DA}"/>
                  </a:ext>
                </a:extLst>
              </p:cNvPr>
              <p:cNvSpPr/>
              <p:nvPr/>
            </p:nvSpPr>
            <p:spPr>
              <a:xfrm>
                <a:off x="480201" y="5228296"/>
                <a:ext cx="3600000" cy="1061828"/>
              </a:xfrm>
              <a:prstGeom prst="roundRect">
                <a:avLst>
                  <a:gd name="adj" fmla="val 15437"/>
                </a:avLst>
              </a:prstGeom>
              <a:solidFill>
                <a:srgbClr val="FFFFFF"/>
              </a:solidFill>
              <a:ln w="19050">
                <a:solidFill>
                  <a:srgbClr val="DBE3E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2010439-0683-35FF-9FEE-91307F6C48A4}"/>
                  </a:ext>
                </a:extLst>
              </p:cNvPr>
              <p:cNvSpPr txBox="1"/>
              <p:nvPr/>
            </p:nvSpPr>
            <p:spPr>
              <a:xfrm>
                <a:off x="997147" y="5341977"/>
                <a:ext cx="3124549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500" b="1" dirty="0">
                    <a:solidFill>
                      <a:srgbClr val="17202A"/>
                    </a:solidFill>
                    <a:latin typeface="Arial"/>
                  </a:rPr>
                  <a:t>Online Gradient Guidance is applied only to the recovery query.</a:t>
                </a:r>
              </a:p>
              <a:p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A2A7B64-67F6-6E66-76D8-95FF45B93D74}"/>
                </a:ext>
              </a:extLst>
            </p:cNvPr>
            <p:cNvSpPr txBox="1"/>
            <p:nvPr/>
          </p:nvSpPr>
          <p:spPr>
            <a:xfrm>
              <a:off x="8524585" y="5567007"/>
              <a:ext cx="441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384048"/>
            <a:ext cx="192024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>
                <a:solidFill>
                  <a:srgbClr val="2F5F9F"/>
                </a:solidFill>
                <a:latin typeface="Arial"/>
              </a:rPr>
              <a:t>03  CORRECTOR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" y="658368"/>
            <a:ext cx="106984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17202A"/>
                </a:solidFill>
                <a:latin typeface="Georgia"/>
              </a:rPr>
              <a:t>A small external model instead of full VLA retraining.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4FA533A-A313-0A2C-F7D5-A3B09919C919}"/>
              </a:ext>
            </a:extLst>
          </p:cNvPr>
          <p:cNvGrpSpPr/>
          <p:nvPr/>
        </p:nvGrpSpPr>
        <p:grpSpPr>
          <a:xfrm>
            <a:off x="460667" y="1831261"/>
            <a:ext cx="3246120" cy="1786269"/>
            <a:chOff x="7863840" y="1508760"/>
            <a:chExt cx="3246120" cy="1317907"/>
          </a:xfrm>
        </p:grpSpPr>
        <p:sp>
          <p:nvSpPr>
            <p:cNvPr id="5" name="Rounded Rectangle 4"/>
            <p:cNvSpPr/>
            <p:nvPr/>
          </p:nvSpPr>
          <p:spPr>
            <a:xfrm>
              <a:off x="7863840" y="1508760"/>
              <a:ext cx="3246120" cy="1317907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DBE3E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DBE3E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8431" y="1655063"/>
              <a:ext cx="2505879" cy="272493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r>
                <a:rPr b="1" dirty="0">
                  <a:solidFill>
                    <a:srgbClr val="17202A"/>
                  </a:solidFill>
                  <a:latin typeface="Arial"/>
                </a:rPr>
                <a:t>Trainable component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28431" y="1920240"/>
              <a:ext cx="1606530" cy="476862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r>
                <a:rPr sz="3600" b="1" dirty="0">
                  <a:solidFill>
                    <a:srgbClr val="2F8F5B"/>
                  </a:solidFill>
                  <a:latin typeface="Georgia"/>
                </a:rPr>
                <a:t>~40M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28431" y="2404872"/>
              <a:ext cx="2988385" cy="3406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sz="1200" b="0" dirty="0">
                  <a:solidFill>
                    <a:srgbClr val="5F6B7A"/>
                  </a:solidFill>
                  <a:latin typeface="Arial"/>
                </a:rPr>
                <a:t>Residual MLP corrector at roughly 38-42M parameters.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D67E599-4918-5AEC-9422-609520EB2FF8}"/>
              </a:ext>
            </a:extLst>
          </p:cNvPr>
          <p:cNvGrpSpPr/>
          <p:nvPr/>
        </p:nvGrpSpPr>
        <p:grpSpPr>
          <a:xfrm>
            <a:off x="4407718" y="1831262"/>
            <a:ext cx="3246120" cy="1786269"/>
            <a:chOff x="7863840" y="3063240"/>
            <a:chExt cx="3246120" cy="1317907"/>
          </a:xfrm>
        </p:grpSpPr>
        <p:sp>
          <p:nvSpPr>
            <p:cNvPr id="9" name="Rounded Rectangle 8"/>
            <p:cNvSpPr/>
            <p:nvPr/>
          </p:nvSpPr>
          <p:spPr>
            <a:xfrm>
              <a:off x="7863840" y="3063240"/>
              <a:ext cx="3246120" cy="1317907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DBE3E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DBE3E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28431" y="3209544"/>
              <a:ext cx="2005677" cy="272493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r>
                <a:rPr b="1" dirty="0">
                  <a:solidFill>
                    <a:srgbClr val="17202A"/>
                  </a:solidFill>
                  <a:latin typeface="Arial"/>
                </a:rPr>
                <a:t>Policy backbone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28431" y="3474720"/>
              <a:ext cx="1853392" cy="476862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r>
                <a:rPr sz="3600" b="1" dirty="0">
                  <a:solidFill>
                    <a:srgbClr val="2F8F5B"/>
                  </a:solidFill>
                  <a:latin typeface="Georgia"/>
                </a:rPr>
                <a:t>Frozen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28431" y="3959352"/>
              <a:ext cx="2566280" cy="204370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r>
                <a:rPr sz="1200" b="0" dirty="0">
                  <a:solidFill>
                    <a:srgbClr val="5F6B7A"/>
                  </a:solidFill>
                  <a:latin typeface="Arial"/>
                </a:rPr>
                <a:t>The base VLA is not fully retrained.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E08AC8C-CBAF-2C32-7BFB-B6B2D76E7741}"/>
              </a:ext>
            </a:extLst>
          </p:cNvPr>
          <p:cNvGrpSpPr/>
          <p:nvPr/>
        </p:nvGrpSpPr>
        <p:grpSpPr>
          <a:xfrm>
            <a:off x="8354769" y="1831261"/>
            <a:ext cx="3246120" cy="1786269"/>
            <a:chOff x="7863840" y="4617720"/>
            <a:chExt cx="3246120" cy="1234440"/>
          </a:xfrm>
        </p:grpSpPr>
        <p:sp>
          <p:nvSpPr>
            <p:cNvPr id="13" name="Rounded Rectangle 12"/>
            <p:cNvSpPr/>
            <p:nvPr/>
          </p:nvSpPr>
          <p:spPr>
            <a:xfrm>
              <a:off x="7863840" y="4617720"/>
              <a:ext cx="3246120" cy="1234440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DBE3E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DBE3E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28431" y="4764024"/>
              <a:ext cx="1800493" cy="272493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r>
                <a:rPr b="1" dirty="0">
                  <a:solidFill>
                    <a:srgbClr val="17202A"/>
                  </a:solidFill>
                  <a:latin typeface="Arial"/>
                </a:rPr>
                <a:t>Action horizon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28431" y="5029200"/>
              <a:ext cx="2291012" cy="476862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r>
                <a:rPr sz="3600" b="1" dirty="0">
                  <a:solidFill>
                    <a:srgbClr val="2F8F5B"/>
                  </a:solidFill>
                  <a:latin typeface="Georgia"/>
                </a:rPr>
                <a:t>Adaptive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28431" y="5447997"/>
              <a:ext cx="2916938" cy="3406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r>
                <a:rPr sz="1200" b="0" dirty="0">
                  <a:solidFill>
                    <a:srgbClr val="5F6B7A"/>
                  </a:solidFill>
                  <a:latin typeface="Arial"/>
                </a:rPr>
                <a:t>Stable chunks continue; stale chunks are interrupted.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E942F48F-CD22-DE0A-3C58-37B4B3E45354}"/>
              </a:ext>
            </a:extLst>
          </p:cNvPr>
          <p:cNvSpPr txBox="1"/>
          <p:nvPr/>
        </p:nvSpPr>
        <p:spPr>
          <a:xfrm>
            <a:off x="488589" y="4120472"/>
            <a:ext cx="9973417" cy="1787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500" dirty="0">
                <a:solidFill>
                  <a:schemeClr val="bg2">
                    <a:lumMod val="75000"/>
                  </a:schemeClr>
                </a:solidFill>
              </a:rPr>
              <a:t>VLA-Corrector shows that robust VLA execution does not require heavier backbones or constant replanning. </a:t>
            </a:r>
            <a:endParaRPr lang="en-US" altLang="zh-CN" sz="15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500" dirty="0">
                <a:solidFill>
                  <a:schemeClr val="bg2">
                    <a:lumMod val="75000"/>
                  </a:schemeClr>
                </a:solidFill>
              </a:rPr>
              <a:t>By adding a </a:t>
            </a:r>
            <a:r>
              <a:rPr lang="zh-CN" altLang="zh-CN" sz="1500" b="1" dirty="0">
                <a:solidFill>
                  <a:schemeClr val="bg2">
                    <a:lumMod val="75000"/>
                  </a:schemeClr>
                </a:solidFill>
              </a:rPr>
              <a:t>lightweight detect-and-correct layer</a:t>
            </a:r>
            <a:r>
              <a:rPr lang="zh-CN" altLang="zh-CN" sz="1500" dirty="0">
                <a:solidFill>
                  <a:schemeClr val="bg2">
                    <a:lumMod val="75000"/>
                  </a:schemeClr>
                </a:solidFill>
              </a:rPr>
              <a:t> at inference time, it monitors latent visual dynamics, interrupts </a:t>
            </a:r>
            <a:r>
              <a:rPr lang="zh-CN" altLang="zh-CN" sz="1500" b="1" dirty="0">
                <a:solidFill>
                  <a:schemeClr val="bg2">
                    <a:lumMod val="75000"/>
                  </a:schemeClr>
                </a:solidFill>
              </a:rPr>
              <a:t>stale action chunks</a:t>
            </a:r>
            <a:r>
              <a:rPr lang="zh-CN" altLang="zh-CN" sz="1500" dirty="0">
                <a:solidFill>
                  <a:schemeClr val="bg2">
                    <a:lumMod val="75000"/>
                  </a:schemeClr>
                </a:solidFill>
              </a:rPr>
              <a:t>, and guides recovery only when execution drifts. </a:t>
            </a:r>
            <a:endParaRPr lang="en-US" altLang="zh-CN" sz="15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500" dirty="0">
                <a:solidFill>
                  <a:schemeClr val="bg2">
                    <a:lumMod val="75000"/>
                  </a:schemeClr>
                </a:solidFill>
              </a:rPr>
              <a:t>This provides a practical path to overcome </a:t>
            </a:r>
            <a:r>
              <a:rPr lang="zh-CN" altLang="zh-CN" sz="1500" b="1" dirty="0">
                <a:solidFill>
                  <a:schemeClr val="bg2">
                    <a:lumMod val="75000"/>
                  </a:schemeClr>
                </a:solidFill>
              </a:rPr>
              <a:t>open-loop blind spots</a:t>
            </a:r>
            <a:r>
              <a:rPr lang="zh-CN" altLang="zh-CN" sz="1500" dirty="0">
                <a:solidFill>
                  <a:schemeClr val="bg2">
                    <a:lumMod val="75000"/>
                  </a:schemeClr>
                </a:solidFill>
              </a:rPr>
              <a:t> with </a:t>
            </a:r>
            <a:r>
              <a:rPr lang="zh-CN" altLang="zh-CN" sz="1500" b="1" dirty="0">
                <a:solidFill>
                  <a:schemeClr val="bg2">
                    <a:lumMod val="75000"/>
                  </a:schemeClr>
                </a:solidFill>
              </a:rPr>
              <a:t>low cost</a:t>
            </a:r>
            <a:r>
              <a:rPr lang="zh-CN" altLang="zh-CN" sz="1500" dirty="0">
                <a:solidFill>
                  <a:schemeClr val="bg2">
                    <a:lumMod val="75000"/>
                  </a:schemeClr>
                </a:solidFill>
              </a:rPr>
              <a:t>, turning fixed horizons into </a:t>
            </a:r>
            <a:r>
              <a:rPr lang="zh-CN" altLang="zh-CN" sz="1500" b="1" dirty="0">
                <a:solidFill>
                  <a:schemeClr val="bg2">
                    <a:lumMod val="75000"/>
                  </a:schemeClr>
                </a:solidFill>
              </a:rPr>
              <a:t>adaptive, self-correcting execution</a:t>
            </a:r>
            <a:r>
              <a:rPr lang="zh-CN" altLang="zh-CN" sz="1500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zh-CN" altLang="en-US" sz="15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CEF78CD-899A-7266-ACA8-45390F298636}"/>
              </a:ext>
            </a:extLst>
          </p:cNvPr>
          <p:cNvCxnSpPr>
            <a:cxnSpLocks/>
          </p:cNvCxnSpPr>
          <p:nvPr/>
        </p:nvCxnSpPr>
        <p:spPr>
          <a:xfrm>
            <a:off x="488589" y="3936507"/>
            <a:ext cx="9973417" cy="0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384048"/>
            <a:ext cx="164592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>
                <a:solidFill>
                  <a:srgbClr val="2F5F9F"/>
                </a:solidFill>
                <a:latin typeface="Arial"/>
              </a:rPr>
              <a:t>04 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" y="658368"/>
            <a:ext cx="106984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17202A"/>
                </a:solidFill>
                <a:latin typeface="Georgia"/>
              </a:rPr>
              <a:t>Reported gains across simulation and real robots.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5800" y="1280160"/>
            <a:ext cx="2514600" cy="1411182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DBE3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50392" y="1426463"/>
            <a:ext cx="2185416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17202A"/>
                </a:solidFill>
                <a:latin typeface="Arial"/>
              </a:rPr>
              <a:t>MetaWorld / PI0.5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392" y="1691639"/>
            <a:ext cx="2185416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600" b="1">
                <a:solidFill>
                  <a:srgbClr val="2F8F5B"/>
                </a:solidFill>
                <a:latin typeface="Georgia"/>
              </a:rPr>
              <a:t>+15.65 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392" y="2176272"/>
            <a:ext cx="2306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 dirty="0">
                <a:solidFill>
                  <a:srgbClr val="5F6B7A"/>
                </a:solidFill>
                <a:latin typeface="Arial"/>
              </a:rPr>
              <a:t>48.70% </a:t>
            </a:r>
            <a:r>
              <a:rPr lang="zh-CN" altLang="en-US" sz="1400" b="0" dirty="0">
                <a:solidFill>
                  <a:srgbClr val="5F6B7A"/>
                </a:solidFill>
                <a:latin typeface="Arial"/>
                <a:sym typeface="Wingdings" panose="05000000000000000000" pitchFamily="2" charset="2"/>
              </a:rPr>
              <a:t></a:t>
            </a:r>
            <a:r>
              <a:rPr sz="1400" b="0" dirty="0">
                <a:solidFill>
                  <a:srgbClr val="5F6B7A"/>
                </a:solidFill>
                <a:latin typeface="Arial"/>
              </a:rPr>
              <a:t> 64.35% avg. success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29000" y="1280160"/>
            <a:ext cx="2514600" cy="1411182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DBE3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593592" y="1426463"/>
            <a:ext cx="2185416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17202A"/>
                </a:solidFill>
                <a:latin typeface="Arial"/>
              </a:rPr>
              <a:t>LIBERO / PI0.5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3592" y="1691639"/>
            <a:ext cx="2185416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600" b="1">
                <a:solidFill>
                  <a:srgbClr val="2F8F5B"/>
                </a:solidFill>
                <a:latin typeface="Georgia"/>
              </a:rPr>
              <a:t>+3.80 pts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5284" y="2160258"/>
            <a:ext cx="2342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 dirty="0">
                <a:solidFill>
                  <a:srgbClr val="5F6B7A"/>
                </a:solidFill>
                <a:latin typeface="Arial"/>
              </a:rPr>
              <a:t>94.00% </a:t>
            </a:r>
            <a:r>
              <a:rPr lang="en-US" sz="1400" dirty="0">
                <a:solidFill>
                  <a:srgbClr val="5F6B7A"/>
                </a:solidFill>
                <a:latin typeface="Arial"/>
                <a:sym typeface="Wingdings" panose="05000000000000000000" pitchFamily="2" charset="2"/>
              </a:rPr>
              <a:t></a:t>
            </a:r>
            <a:r>
              <a:rPr sz="1400" b="0" dirty="0">
                <a:solidFill>
                  <a:srgbClr val="5F6B7A"/>
                </a:solidFill>
                <a:latin typeface="Arial"/>
              </a:rPr>
              <a:t> 97.80% few-shot success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72200" y="1280160"/>
            <a:ext cx="2514600" cy="1411182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DBE3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336792" y="1426463"/>
            <a:ext cx="2185416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17202A"/>
                </a:solidFill>
                <a:latin typeface="Arial"/>
              </a:rPr>
              <a:t>AgileX PiPER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6792" y="1691639"/>
            <a:ext cx="2185416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600" b="1">
                <a:solidFill>
                  <a:srgbClr val="2F8F5B"/>
                </a:solidFill>
                <a:latin typeface="Georgia"/>
              </a:rPr>
              <a:t>+17.7 pts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8801" y="2176272"/>
            <a:ext cx="2323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 dirty="0">
                <a:solidFill>
                  <a:srgbClr val="5F6B7A"/>
                </a:solidFill>
                <a:latin typeface="Arial"/>
              </a:rPr>
              <a:t>55.6% </a:t>
            </a:r>
            <a:r>
              <a:rPr lang="en-US" sz="1400" dirty="0">
                <a:solidFill>
                  <a:srgbClr val="5F6B7A"/>
                </a:solidFill>
                <a:latin typeface="Arial"/>
                <a:sym typeface="Wingdings" panose="05000000000000000000" pitchFamily="2" charset="2"/>
              </a:rPr>
              <a:t></a:t>
            </a:r>
            <a:r>
              <a:rPr sz="1400" b="0" dirty="0">
                <a:solidFill>
                  <a:srgbClr val="5F6B7A"/>
                </a:solidFill>
                <a:latin typeface="Arial"/>
              </a:rPr>
              <a:t> 73.3% real-world success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15400" y="1280160"/>
            <a:ext cx="2331720" cy="1411182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DBE3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079992" y="1426463"/>
            <a:ext cx="2002536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17202A"/>
                </a:solidFill>
                <a:latin typeface="Arial"/>
              </a:rPr>
              <a:t>Critical phases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79992" y="1691639"/>
            <a:ext cx="2002536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600" b="1">
                <a:solidFill>
                  <a:srgbClr val="2F5F9F"/>
                </a:solidFill>
                <a:latin typeface="Georgia"/>
              </a:rPr>
              <a:t>83.7%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21380" y="2191661"/>
            <a:ext cx="2306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 dirty="0">
                <a:solidFill>
                  <a:srgbClr val="5F6B7A"/>
                </a:solidFill>
                <a:latin typeface="Arial"/>
              </a:rPr>
              <a:t>Truncations in manually labeled critical phases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60FB576-D856-054C-6762-07C4AAA41FC9}"/>
              </a:ext>
            </a:extLst>
          </p:cNvPr>
          <p:cNvGrpSpPr/>
          <p:nvPr/>
        </p:nvGrpSpPr>
        <p:grpSpPr>
          <a:xfrm>
            <a:off x="5576989" y="4019978"/>
            <a:ext cx="6229564" cy="2262020"/>
            <a:chOff x="5576989" y="4019978"/>
            <a:chExt cx="6229564" cy="2262020"/>
          </a:xfrm>
        </p:grpSpPr>
        <p:pic>
          <p:nvPicPr>
            <p:cNvPr id="21" name="Picture 20" descr="qualitative_recovery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9008" y="4019978"/>
              <a:ext cx="6027545" cy="150937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76989" y="5934526"/>
              <a:ext cx="4754880" cy="3474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sz="1400" b="0" dirty="0">
                  <a:solidFill>
                    <a:srgbClr val="5F6B7A"/>
                  </a:solidFill>
                  <a:latin typeface="Arial"/>
                </a:rPr>
                <a:t>Qualitative recovery: truncate stale chunk, replan with OGG, complete the task.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891925A3-EC52-B5A9-6849-BF0BE0B2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49737"/>
            <a:ext cx="4687305" cy="32242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384048"/>
            <a:ext cx="2103120" cy="219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1">
                <a:solidFill>
                  <a:srgbClr val="2F5F9F"/>
                </a:solidFill>
                <a:latin typeface="Arial"/>
              </a:rPr>
              <a:t>05  REAL ROBOTS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" y="658368"/>
            <a:ext cx="106984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17202A"/>
                </a:solidFill>
                <a:latin typeface="Georgia"/>
              </a:rPr>
              <a:t>Perturbation demos are kept as silent project-page clips.</a:t>
            </a:r>
          </a:p>
        </p:txBody>
      </p:sp>
      <p:pic>
        <p:nvPicPr>
          <p:cNvPr id="4" name="Picture 3" descr="drawer_align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87" y="2380298"/>
            <a:ext cx="3246120" cy="1825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787" y="4550570"/>
            <a:ext cx="32461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17202A"/>
                </a:solidFill>
                <a:latin typeface="Arial"/>
              </a:rPr>
              <a:t>Drawer alignment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787" y="4980338"/>
            <a:ext cx="3246120" cy="6583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5F6B7A"/>
                </a:solidFill>
                <a:latin typeface="Arial"/>
              </a:rPr>
              <a:t>Human moves the drawer during execution.</a:t>
            </a:r>
          </a:p>
        </p:txBody>
      </p:sp>
      <p:pic>
        <p:nvPicPr>
          <p:cNvPr id="7" name="Picture 6" descr="blue_bow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667" y="2380298"/>
            <a:ext cx="3246120" cy="1825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8667" y="4550570"/>
            <a:ext cx="32461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17202A"/>
                </a:solidFill>
                <a:latin typeface="Arial"/>
              </a:rPr>
              <a:t>Block to blue bowl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8667" y="4980338"/>
            <a:ext cx="3246120" cy="6583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 dirty="0">
                <a:solidFill>
                  <a:srgbClr val="5F6B7A"/>
                </a:solidFill>
                <a:latin typeface="Arial"/>
              </a:rPr>
              <a:t>Target bowl is shifted mid-task.</a:t>
            </a:r>
          </a:p>
        </p:txBody>
      </p:sp>
      <p:pic>
        <p:nvPicPr>
          <p:cNvPr id="10" name="Picture 9" descr="white_bow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547" y="2380298"/>
            <a:ext cx="3246120" cy="18259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0547" y="4550570"/>
            <a:ext cx="32461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17202A"/>
                </a:solidFill>
                <a:latin typeface="Arial"/>
              </a:rPr>
              <a:t>Block to white bowl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0547" y="4980338"/>
            <a:ext cx="3246120" cy="6583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5F6B7A"/>
                </a:solidFill>
                <a:latin typeface="Arial"/>
              </a:rPr>
              <a:t>Object/target perturbation during execution.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_corrector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94360"/>
            <a:ext cx="1600200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6040" y="777240"/>
            <a:ext cx="7863840" cy="6035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173B68"/>
                </a:solidFill>
                <a:latin typeface="Georgia"/>
              </a:rPr>
              <a:t>VLA-Corrector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1760" y="1536192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17202A"/>
                </a:solidFill>
                <a:latin typeface="Arial"/>
              </a:rPr>
              <a:t>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760" y="2788920"/>
            <a:ext cx="20116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2F5F9F"/>
                </a:solidFill>
                <a:latin typeface="Arial"/>
              </a:rPr>
              <a:t>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3320" y="2788920"/>
            <a:ext cx="722376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0">
                <a:solidFill>
                  <a:srgbClr val="17202A"/>
                </a:solidFill>
                <a:latin typeface="Arial"/>
              </a:rPr>
              <a:t>https://github.com/ZJU-OmniAI/vla-corrector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8760" y="3493008"/>
            <a:ext cx="20116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2F5F9F"/>
                </a:solidFill>
                <a:latin typeface="Arial"/>
              </a:rPr>
              <a:t>Project page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3320" y="3493008"/>
            <a:ext cx="722376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0">
                <a:solidFill>
                  <a:srgbClr val="17202A"/>
                </a:solidFill>
                <a:latin typeface="Arial"/>
              </a:rPr>
              <a:t>https://zju-omniai.github.io/vla-corrector/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8760" y="4197096"/>
            <a:ext cx="201168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2F5F9F"/>
                </a:solidFill>
                <a:latin typeface="Arial"/>
              </a:rPr>
              <a:t>Paper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3320" y="4197096"/>
            <a:ext cx="722376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0">
                <a:solidFill>
                  <a:srgbClr val="17202A"/>
                </a:solidFill>
                <a:latin typeface="Arial"/>
              </a:rPr>
              <a:t>https://arxiv.org/abs/2607.01804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8760" y="4901184"/>
            <a:ext cx="73289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2F5F9F"/>
                </a:solidFill>
                <a:latin typeface="Arial"/>
              </a:rPr>
              <a:t>Email</a:t>
            </a:r>
            <a:endParaRPr sz="1600" b="1" dirty="0">
              <a:solidFill>
                <a:srgbClr val="2F5F9F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3319" y="4901184"/>
            <a:ext cx="5837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7202A"/>
                </a:solidFill>
                <a:latin typeface="Arial"/>
              </a:rPr>
              <a:t>panyi03</a:t>
            </a:r>
            <a:r>
              <a:rPr lang="en-US" sz="1600" b="0" dirty="0">
                <a:solidFill>
                  <a:srgbClr val="17202A"/>
                </a:solidFill>
                <a:latin typeface="Arial"/>
              </a:rPr>
              <a:t>04@gmail.com</a:t>
            </a:r>
            <a:r>
              <a:rPr lang="zh-CN" altLang="en-US" sz="1600" b="0" dirty="0">
                <a:solidFill>
                  <a:srgbClr val="17202A"/>
                </a:solidFill>
                <a:latin typeface="Arial"/>
              </a:rPr>
              <a:t>、</a:t>
            </a:r>
            <a:r>
              <a:rPr lang="en-US" altLang="zh-CN" sz="1600" b="0" dirty="0">
                <a:solidFill>
                  <a:srgbClr val="17202A"/>
                </a:solidFill>
                <a:latin typeface="Arial"/>
              </a:rPr>
              <a:t>zhangwenqi@zju.edu.cn</a:t>
            </a:r>
            <a:endParaRPr sz="1600" b="0" dirty="0">
              <a:solidFill>
                <a:srgbClr val="17202A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481</Words>
  <Application>Microsoft Office PowerPoint</Application>
  <PresentationFormat>宽屏</PresentationFormat>
  <Paragraphs>74</Paragraphs>
  <Slides>8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Arial</vt:lpstr>
      <vt:lpstr>Calibri</vt:lpstr>
      <vt:lpstr>Georgia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翼 潘</cp:lastModifiedBy>
  <cp:revision>2</cp:revision>
  <dcterms:created xsi:type="dcterms:W3CDTF">2013-01-27T09:14:16Z</dcterms:created>
  <dcterms:modified xsi:type="dcterms:W3CDTF">2026-07-05T07:48:43Z</dcterms:modified>
  <cp:category/>
</cp:coreProperties>
</file>